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7" r:id="rId2"/>
  </p:sldIdLst>
  <p:sldSz cx="43891200" cy="21945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6B6"/>
    <a:srgbClr val="FF0000"/>
    <a:srgbClr val="5EA2FC"/>
    <a:srgbClr val="5894E8"/>
    <a:srgbClr val="FFD34B"/>
    <a:srgbClr val="4EA890"/>
    <a:srgbClr val="02FF00"/>
    <a:srgbClr val="2056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1"/>
    <p:restoredTop sz="94639"/>
  </p:normalViewPr>
  <p:slideViewPr>
    <p:cSldViewPr snapToGrid="0">
      <p:cViewPr>
        <p:scale>
          <a:sx n="39" d="100"/>
          <a:sy n="39" d="100"/>
        </p:scale>
        <p:origin x="960" y="46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586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924770EC-B5C9-452E-86AE-6AAC76C5DAD9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" y="763588"/>
            <a:ext cx="7542213" cy="3771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924770EC-B5C9-452E-86AE-6AAC76C5DAD9}" type="slidenum">
              <a:rPr lang="en-US" sz="1400" b="0" strike="noStrike" spc="-1" smtClean="0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9074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1370052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80880" y="12641760"/>
            <a:ext cx="1370052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38088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740124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13360" y="313524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9645840" y="313524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380880" y="1264176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5013360" y="1264176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9645840" y="1264176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80880" y="3135240"/>
            <a:ext cx="13700520" cy="18200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1370052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640280" y="410040"/>
            <a:ext cx="28128240" cy="10053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38088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740124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80880" y="12641760"/>
            <a:ext cx="1370052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294840" tIns="147600" rIns="294840" bIns="1476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MS PGothic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13700520" cy="18200520"/>
          </a:xfrm>
          <a:prstGeom prst="rect">
            <a:avLst/>
          </a:prstGeom>
        </p:spPr>
        <p:txBody>
          <a:bodyPr lIns="294840" tIns="147600" rIns="294840" bIns="147600">
            <a:normAutofit/>
          </a:bodyPr>
          <a:lstStyle/>
          <a:p>
            <a:pPr marL="410400" indent="-410040">
              <a:lnSpc>
                <a:spcPct val="100000"/>
              </a:lnSpc>
              <a:spcBef>
                <a:spcPts val="581"/>
              </a:spcBef>
              <a:tabLst>
                <a:tab pos="0" algn="l"/>
              </a:tabLst>
            </a:pPr>
            <a:r>
              <a:rPr lang="en-US" sz="2900" b="0" strike="noStrike" spc="-1">
                <a:solidFill>
                  <a:srgbClr val="000000"/>
                </a:solidFill>
                <a:latin typeface="Arial"/>
                <a:ea typeface="MS PGothic"/>
              </a:rPr>
              <a:t>Click to edit Master text styles</a:t>
            </a:r>
            <a:endParaRPr lang="en-US" sz="2900" b="0" strike="noStrike" spc="-1">
              <a:solidFill>
                <a:srgbClr val="000000"/>
              </a:solidFill>
              <a:latin typeface="Calibri"/>
            </a:endParaRPr>
          </a:p>
          <a:p>
            <a:pPr marL="793080" lvl="1" indent="-655200">
              <a:lnSpc>
                <a:spcPct val="100000"/>
              </a:lnSpc>
              <a:spcBef>
                <a:spcPts val="459"/>
              </a:spcBef>
              <a:buClr>
                <a:srgbClr val="000000"/>
              </a:buClr>
              <a:buFont typeface="Wingdings" charset="2"/>
              <a:buChar char=""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Arial"/>
                <a:ea typeface="MS PGothic"/>
              </a:rPr>
              <a:t>Second level</a:t>
            </a:r>
            <a:endParaRPr lang="en-US" sz="2300" b="0" strike="noStrike" spc="-1">
              <a:solidFill>
                <a:srgbClr val="000000"/>
              </a:solidFill>
              <a:latin typeface="Calibri"/>
            </a:endParaRPr>
          </a:p>
          <a:p>
            <a:pPr marL="929520" lvl="2" indent="-54612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Arial"/>
                <a:ea typeface="MS PGothic"/>
              </a:rPr>
              <a:t>Third level</a:t>
            </a:r>
            <a:endParaRPr lang="en-US" sz="1900" b="0" strike="noStrike" spc="-1">
              <a:solidFill>
                <a:srgbClr val="000000"/>
              </a:solidFill>
              <a:latin typeface="Calibri"/>
            </a:endParaRPr>
          </a:p>
          <a:p>
            <a:pPr marL="1202040" lvl="3" indent="-655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MS PGothic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4981040" y="3135240"/>
            <a:ext cx="13700520" cy="18200520"/>
          </a:xfrm>
          <a:prstGeom prst="rect">
            <a:avLst/>
          </a:prstGeom>
        </p:spPr>
        <p:txBody>
          <a:bodyPr lIns="294840" tIns="147600" rIns="294840" bIns="147600">
            <a:normAutofit/>
          </a:bodyPr>
          <a:lstStyle/>
          <a:p>
            <a:pPr marL="410400" indent="-410040">
              <a:lnSpc>
                <a:spcPct val="100000"/>
              </a:lnSpc>
              <a:spcBef>
                <a:spcPts val="581"/>
              </a:spcBef>
              <a:tabLst>
                <a:tab pos="0" algn="l"/>
              </a:tabLst>
            </a:pPr>
            <a:r>
              <a:rPr lang="en-US" sz="2900" b="0" strike="noStrike" spc="-1">
                <a:solidFill>
                  <a:srgbClr val="000000"/>
                </a:solidFill>
                <a:latin typeface="Arial"/>
                <a:ea typeface="MS PGothic"/>
              </a:rPr>
              <a:t>Click to edit Master text styles</a:t>
            </a:r>
            <a:endParaRPr lang="en-US" sz="2900" b="0" strike="noStrike" spc="-1">
              <a:solidFill>
                <a:srgbClr val="000000"/>
              </a:solidFill>
              <a:latin typeface="Calibri"/>
            </a:endParaRPr>
          </a:p>
          <a:p>
            <a:pPr marL="793080" lvl="1" indent="-655200">
              <a:lnSpc>
                <a:spcPct val="100000"/>
              </a:lnSpc>
              <a:spcBef>
                <a:spcPts val="459"/>
              </a:spcBef>
              <a:buClr>
                <a:srgbClr val="000000"/>
              </a:buClr>
              <a:buFont typeface="Wingdings" charset="2"/>
              <a:buChar char=""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Arial"/>
                <a:ea typeface="MS PGothic"/>
              </a:rPr>
              <a:t>Second level</a:t>
            </a:r>
            <a:endParaRPr lang="en-US" sz="2300" b="0" strike="noStrike" spc="-1">
              <a:solidFill>
                <a:srgbClr val="000000"/>
              </a:solidFill>
              <a:latin typeface="Calibri"/>
            </a:endParaRPr>
          </a:p>
          <a:p>
            <a:pPr marL="929520" lvl="2" indent="-54612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Arial"/>
                <a:ea typeface="MS PGothic"/>
              </a:rPr>
              <a:t>Third level</a:t>
            </a:r>
            <a:endParaRPr lang="en-US" sz="1900" b="0" strike="noStrike" spc="-1">
              <a:solidFill>
                <a:srgbClr val="000000"/>
              </a:solidFill>
              <a:latin typeface="Calibri"/>
            </a:endParaRPr>
          </a:p>
          <a:p>
            <a:pPr marL="1202040" lvl="3" indent="-655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MS PGothic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29580840" y="3135240"/>
            <a:ext cx="13700520" cy="18200520"/>
          </a:xfrm>
          <a:prstGeom prst="rect">
            <a:avLst/>
          </a:prstGeom>
        </p:spPr>
        <p:txBody>
          <a:bodyPr lIns="294840" tIns="147600" rIns="294840" bIns="147600">
            <a:normAutofit/>
          </a:bodyPr>
          <a:lstStyle/>
          <a:p>
            <a:pPr marL="410400" indent="-410040">
              <a:lnSpc>
                <a:spcPct val="100000"/>
              </a:lnSpc>
              <a:spcBef>
                <a:spcPts val="581"/>
              </a:spcBef>
              <a:tabLst>
                <a:tab pos="0" algn="l"/>
              </a:tabLst>
            </a:pPr>
            <a:r>
              <a:rPr lang="en-US" sz="2900" b="0" strike="noStrike" spc="-1">
                <a:solidFill>
                  <a:srgbClr val="000000"/>
                </a:solidFill>
                <a:latin typeface="Arial"/>
                <a:ea typeface="MS PGothic"/>
              </a:rPr>
              <a:t>Click to edit Master text styles</a:t>
            </a:r>
            <a:endParaRPr lang="en-US" sz="2900" b="0" strike="noStrike" spc="-1">
              <a:solidFill>
                <a:srgbClr val="000000"/>
              </a:solidFill>
              <a:latin typeface="Calibri"/>
            </a:endParaRPr>
          </a:p>
          <a:p>
            <a:pPr marL="793080" lvl="1" indent="-655200">
              <a:lnSpc>
                <a:spcPct val="100000"/>
              </a:lnSpc>
              <a:spcBef>
                <a:spcPts val="459"/>
              </a:spcBef>
              <a:buClr>
                <a:srgbClr val="000000"/>
              </a:buClr>
              <a:buFont typeface="Wingdings" charset="2"/>
              <a:buChar char=""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Arial"/>
                <a:ea typeface="MS PGothic"/>
              </a:rPr>
              <a:t>Second level</a:t>
            </a:r>
            <a:endParaRPr lang="en-US" sz="2300" b="0" strike="noStrike" spc="-1">
              <a:solidFill>
                <a:srgbClr val="000000"/>
              </a:solidFill>
              <a:latin typeface="Calibri"/>
            </a:endParaRPr>
          </a:p>
          <a:p>
            <a:pPr marL="929520" lvl="2" indent="-54612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Arial"/>
                <a:ea typeface="MS PGothic"/>
              </a:rPr>
              <a:t>Third level</a:t>
            </a:r>
            <a:endParaRPr lang="en-US" sz="1900" b="0" strike="noStrike" spc="-1">
              <a:solidFill>
                <a:srgbClr val="000000"/>
              </a:solidFill>
              <a:latin typeface="Calibri"/>
            </a:endParaRPr>
          </a:p>
          <a:p>
            <a:pPr marL="1202040" lvl="3" indent="-655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MS PGothic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7ACC8C2-6616-45AA-8A34-CDE25D558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13411" b="11048"/>
          <a:stretch/>
        </p:blipFill>
        <p:spPr>
          <a:xfrm>
            <a:off x="37126044" y="300312"/>
            <a:ext cx="6505920" cy="16382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Rounded Rectangle 1128">
            <a:extLst>
              <a:ext uri="{FF2B5EF4-FFF2-40B4-BE49-F238E27FC236}">
                <a16:creationId xmlns:a16="http://schemas.microsoft.com/office/drawing/2014/main" id="{D05BD0EC-87E9-4413-2CD0-B186B47EB079}"/>
              </a:ext>
            </a:extLst>
          </p:cNvPr>
          <p:cNvSpPr/>
          <p:nvPr/>
        </p:nvSpPr>
        <p:spPr>
          <a:xfrm>
            <a:off x="41511355" y="17925340"/>
            <a:ext cx="1921779" cy="3228141"/>
          </a:xfrm>
          <a:prstGeom prst="roundRect">
            <a:avLst>
              <a:gd name="adj" fmla="val 8309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297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Shape 1"/>
          <p:cNvSpPr txBox="1"/>
          <p:nvPr/>
        </p:nvSpPr>
        <p:spPr>
          <a:xfrm>
            <a:off x="7862298" y="183794"/>
            <a:ext cx="29422121" cy="1631924"/>
          </a:xfrm>
          <a:prstGeom prst="rect">
            <a:avLst/>
          </a:prstGeom>
          <a:solidFill>
            <a:srgbClr val="2976B6"/>
          </a:solidFill>
          <a:ln>
            <a:noFill/>
          </a:ln>
        </p:spPr>
        <p:txBody>
          <a:bodyPr lIns="294840" tIns="147600" rIns="294840" bIns="147600" anchor="ctr">
            <a:noAutofit/>
          </a:bodyPr>
          <a:lstStyle/>
          <a:p>
            <a:pPr algn="ctr"/>
            <a:r>
              <a:rPr lang="es-419" altLang="zh-CN" sz="8000" dirty="0">
                <a:solidFill>
                  <a:schemeClr val="bg1"/>
                </a:solidFill>
                <a:latin typeface="+mj-lt"/>
                <a:cs typeface="+mj-cs"/>
              </a:rPr>
              <a:t>Context-Guided Spatio-Temporal Video Grounding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4B14990-5BB8-C1A7-27A7-4970ACF0261E}"/>
              </a:ext>
            </a:extLst>
          </p:cNvPr>
          <p:cNvSpPr/>
          <p:nvPr/>
        </p:nvSpPr>
        <p:spPr>
          <a:xfrm>
            <a:off x="7354651" y="169051"/>
            <a:ext cx="29929768" cy="1661503"/>
          </a:xfrm>
          <a:prstGeom prst="rect">
            <a:avLst/>
          </a:prstGeom>
          <a:solidFill>
            <a:srgbClr val="2976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976B6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AA9B938-8050-CDA7-B985-48022BF5F240}"/>
              </a:ext>
            </a:extLst>
          </p:cNvPr>
          <p:cNvSpPr/>
          <p:nvPr/>
        </p:nvSpPr>
        <p:spPr>
          <a:xfrm>
            <a:off x="294211" y="169051"/>
            <a:ext cx="7730950" cy="3656752"/>
          </a:xfrm>
          <a:prstGeom prst="roundRect">
            <a:avLst>
              <a:gd name="adj" fmla="val 8519"/>
            </a:avLst>
          </a:prstGeom>
          <a:solidFill>
            <a:schemeClr val="bg1"/>
          </a:solidFill>
          <a:ln w="57150">
            <a:solidFill>
              <a:srgbClr val="2976B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 descr="徽标&#10;&#10;低可信度描述已自动生成">
            <a:extLst>
              <a:ext uri="{FF2B5EF4-FFF2-40B4-BE49-F238E27FC236}">
                <a16:creationId xmlns:a16="http://schemas.microsoft.com/office/drawing/2014/main" id="{05D7B7DF-CAA6-23E3-BA69-AF12F071A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" t="34432" r="3254" b="37702"/>
          <a:stretch/>
        </p:blipFill>
        <p:spPr>
          <a:xfrm>
            <a:off x="497591" y="333267"/>
            <a:ext cx="7350303" cy="1632204"/>
          </a:xfrm>
          <a:prstGeom prst="rect">
            <a:avLst/>
          </a:prstGeom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DD2E63D-AA72-2F90-556B-DAC52DA62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" t="5371" b="8238"/>
          <a:stretch/>
        </p:blipFill>
        <p:spPr bwMode="auto">
          <a:xfrm>
            <a:off x="497591" y="2096440"/>
            <a:ext cx="3497923" cy="1599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 descr="形状, 箭头&#10;&#10;描述已自动生成">
            <a:extLst>
              <a:ext uri="{FF2B5EF4-FFF2-40B4-BE49-F238E27FC236}">
                <a16:creationId xmlns:a16="http://schemas.microsoft.com/office/drawing/2014/main" id="{8B1C98B1-8DA4-2840-CBFE-687AB017C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7330" y="19335657"/>
            <a:ext cx="1635828" cy="1706644"/>
          </a:xfrm>
          <a:prstGeom prst="rect">
            <a:avLst/>
          </a:prstGeom>
        </p:spPr>
      </p:pic>
      <p:sp>
        <p:nvSpPr>
          <p:cNvPr id="16" name="TextShape 1">
            <a:extLst>
              <a:ext uri="{FF2B5EF4-FFF2-40B4-BE49-F238E27FC236}">
                <a16:creationId xmlns:a16="http://schemas.microsoft.com/office/drawing/2014/main" id="{993FE9AE-DEEA-41B8-A783-B2C4DCC91C94}"/>
              </a:ext>
            </a:extLst>
          </p:cNvPr>
          <p:cNvSpPr txBox="1"/>
          <p:nvPr/>
        </p:nvSpPr>
        <p:spPr>
          <a:xfrm>
            <a:off x="8127295" y="1941318"/>
            <a:ext cx="31271153" cy="959591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 anchor="ctr">
            <a:noAutofit/>
          </a:bodyPr>
          <a:lstStyle/>
          <a:p>
            <a:pPr algn="ctr"/>
            <a:r>
              <a:rPr lang="es-419" altLang="zh-CN" sz="5400" b="1" dirty="0">
                <a:solidFill>
                  <a:srgbClr val="2976B6"/>
                </a:solidFill>
              </a:rPr>
              <a:t>Xin Gu</a:t>
            </a:r>
            <a:r>
              <a:rPr lang="en-US" altLang="zh-CN" sz="5400" baseline="30000" dirty="0">
                <a:solidFill>
                  <a:srgbClr val="2976B6"/>
                </a:solidFill>
              </a:rPr>
              <a:t>1,3</a:t>
            </a:r>
            <a:r>
              <a:rPr lang="zh-CN" altLang="en-US" sz="5400" baseline="30000" dirty="0">
                <a:solidFill>
                  <a:srgbClr val="2976B6"/>
                </a:solidFill>
              </a:rPr>
              <a:t>*</a:t>
            </a:r>
            <a:r>
              <a:rPr lang="es-419" altLang="zh-CN" sz="5400" dirty="0">
                <a:solidFill>
                  <a:srgbClr val="2976B6"/>
                </a:solidFill>
              </a:rPr>
              <a:t>   </a:t>
            </a:r>
            <a:r>
              <a:rPr lang="es-419" altLang="zh-CN" sz="5400" b="1" dirty="0">
                <a:solidFill>
                  <a:srgbClr val="2976B6"/>
                </a:solidFill>
              </a:rPr>
              <a:t>Heng Fan</a:t>
            </a:r>
            <a:r>
              <a:rPr lang="en-US" altLang="zh-CN" sz="5400" baseline="30000" dirty="0">
                <a:solidFill>
                  <a:srgbClr val="2976B6"/>
                </a:solidFill>
              </a:rPr>
              <a:t>2</a:t>
            </a:r>
            <a:r>
              <a:rPr lang="zh-CN" altLang="en-US" sz="5400" baseline="30000" dirty="0">
                <a:solidFill>
                  <a:srgbClr val="2976B6"/>
                </a:solidFill>
              </a:rPr>
              <a:t>*</a:t>
            </a:r>
            <a:r>
              <a:rPr lang="es-419" altLang="zh-CN" sz="5400" dirty="0">
                <a:solidFill>
                  <a:srgbClr val="2976B6"/>
                </a:solidFill>
              </a:rPr>
              <a:t>   </a:t>
            </a:r>
            <a:r>
              <a:rPr lang="es-419" altLang="zh-CN" sz="5400" b="1" dirty="0">
                <a:solidFill>
                  <a:srgbClr val="2976B6"/>
                </a:solidFill>
              </a:rPr>
              <a:t>Yan Huang</a:t>
            </a:r>
            <a:r>
              <a:rPr lang="en-US" altLang="zh-CN" sz="5400" baseline="30000" dirty="0">
                <a:solidFill>
                  <a:srgbClr val="2976B6"/>
                </a:solidFill>
              </a:rPr>
              <a:t>2</a:t>
            </a:r>
            <a:r>
              <a:rPr lang="es-419" altLang="zh-CN" sz="5400" dirty="0">
                <a:solidFill>
                  <a:srgbClr val="2976B6"/>
                </a:solidFill>
              </a:rPr>
              <a:t>   </a:t>
            </a:r>
            <a:r>
              <a:rPr lang="es-419" altLang="zh-CN" sz="5400" b="1" dirty="0">
                <a:solidFill>
                  <a:srgbClr val="2976B6"/>
                </a:solidFill>
              </a:rPr>
              <a:t>Tiejian Luo</a:t>
            </a:r>
            <a:r>
              <a:rPr lang="en-US" altLang="zh-CN" sz="5400" baseline="30000" dirty="0">
                <a:solidFill>
                  <a:srgbClr val="2976B6"/>
                </a:solidFill>
              </a:rPr>
              <a:t>1</a:t>
            </a:r>
            <a:r>
              <a:rPr lang="es-419" altLang="zh-CN" sz="5400" dirty="0">
                <a:solidFill>
                  <a:srgbClr val="2976B6"/>
                </a:solidFill>
              </a:rPr>
              <a:t>   </a:t>
            </a:r>
            <a:r>
              <a:rPr lang="es-419" altLang="zh-CN" sz="5400" b="1" dirty="0">
                <a:solidFill>
                  <a:srgbClr val="2976B6"/>
                </a:solidFill>
              </a:rPr>
              <a:t>Libo Zhang</a:t>
            </a:r>
            <a:r>
              <a:rPr lang="en-US" altLang="zh-CN" sz="5400" baseline="30000" dirty="0">
                <a:solidFill>
                  <a:srgbClr val="2976B6"/>
                </a:solidFill>
              </a:rPr>
              <a:t>1,3</a:t>
            </a:r>
            <a:r>
              <a:rPr lang="en-US" sz="5400" baseline="30000" dirty="0">
                <a:solidFill>
                  <a:srgbClr val="2976B6"/>
                </a:solidFill>
              </a:rPr>
              <a:t>†</a:t>
            </a:r>
            <a:r>
              <a:rPr lang="zh-CN" altLang="en-US" sz="5400" baseline="30000" dirty="0">
                <a:solidFill>
                  <a:srgbClr val="2976B6"/>
                </a:solidFill>
              </a:rPr>
              <a:t> </a:t>
            </a:r>
            <a:r>
              <a:rPr lang="zh-CN" altLang="en-US" sz="3600" dirty="0">
                <a:solidFill>
                  <a:srgbClr val="2976B6"/>
                </a:solidFill>
              </a:rPr>
              <a:t>（*</a:t>
            </a:r>
            <a:r>
              <a:rPr lang="en-US" altLang="zh-CN" sz="3600" dirty="0">
                <a:solidFill>
                  <a:srgbClr val="2976B6"/>
                </a:solidFill>
              </a:rPr>
              <a:t>equal contributions, †Corresponding author</a:t>
            </a:r>
            <a:r>
              <a:rPr lang="zh-CN" altLang="en-US" sz="3600" dirty="0">
                <a:solidFill>
                  <a:srgbClr val="2976B6"/>
                </a:solidFill>
              </a:rPr>
              <a:t>）</a:t>
            </a:r>
            <a:endParaRPr lang="en-US" sz="3600" b="1" strike="noStrike" spc="-1" dirty="0">
              <a:solidFill>
                <a:srgbClr val="2976B6"/>
              </a:solidFill>
              <a:latin typeface="Arial"/>
            </a:endParaRPr>
          </a:p>
        </p:txBody>
      </p:sp>
      <p:sp>
        <p:nvSpPr>
          <p:cNvPr id="20" name="TextShape 1">
            <a:extLst>
              <a:ext uri="{FF2B5EF4-FFF2-40B4-BE49-F238E27FC236}">
                <a16:creationId xmlns:a16="http://schemas.microsoft.com/office/drawing/2014/main" id="{C723E7D8-703E-802D-9398-AF19EC6132F3}"/>
              </a:ext>
            </a:extLst>
          </p:cNvPr>
          <p:cNvSpPr txBox="1"/>
          <p:nvPr/>
        </p:nvSpPr>
        <p:spPr>
          <a:xfrm>
            <a:off x="41493906" y="18039784"/>
            <a:ext cx="1897753" cy="628885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 anchor="ctr">
            <a:noAutofit/>
          </a:bodyPr>
          <a:lstStyle/>
          <a:p>
            <a:pPr algn="ctr"/>
            <a:r>
              <a:rPr lang="en-US" altLang="zh-CN" sz="2200" dirty="0">
                <a:solidFill>
                  <a:srgbClr val="4EA890"/>
                </a:solidFill>
              </a:rPr>
              <a:t>Code/</a:t>
            </a:r>
          </a:p>
          <a:p>
            <a:pPr algn="ctr"/>
            <a:r>
              <a:rPr lang="en-US" altLang="zh-CN" sz="2200" dirty="0">
                <a:solidFill>
                  <a:srgbClr val="4EA890"/>
                </a:solidFill>
              </a:rPr>
              <a:t>Results</a:t>
            </a:r>
            <a:endParaRPr lang="en-US" sz="2200" strike="noStrike" spc="-1" dirty="0">
              <a:solidFill>
                <a:srgbClr val="4EA890"/>
              </a:solidFill>
              <a:latin typeface="Arial"/>
            </a:endParaRPr>
          </a:p>
        </p:txBody>
      </p:sp>
      <p:pic>
        <p:nvPicPr>
          <p:cNvPr id="37" name="Picture 4" descr="UNT Lettermark">
            <a:extLst>
              <a:ext uri="{FF2B5EF4-FFF2-40B4-BE49-F238E27FC236}">
                <a16:creationId xmlns:a16="http://schemas.microsoft.com/office/drawing/2014/main" id="{5C91B53C-B9C6-3013-68CC-7C97EA5CB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44" y="2089010"/>
            <a:ext cx="3759550" cy="160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Shape 1">
            <a:extLst>
              <a:ext uri="{FF2B5EF4-FFF2-40B4-BE49-F238E27FC236}">
                <a16:creationId xmlns:a16="http://schemas.microsoft.com/office/drawing/2014/main" id="{941F3BF4-791E-A4B2-CFAF-8916399A2958}"/>
              </a:ext>
            </a:extLst>
          </p:cNvPr>
          <p:cNvSpPr txBox="1"/>
          <p:nvPr/>
        </p:nvSpPr>
        <p:spPr>
          <a:xfrm>
            <a:off x="8025161" y="2813054"/>
            <a:ext cx="32346684" cy="959591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 anchor="ctr">
            <a:noAutofit/>
          </a:bodyPr>
          <a:lstStyle/>
          <a:p>
            <a:pPr algn="ctr"/>
            <a:r>
              <a:rPr lang="es-419" altLang="zh-CN" sz="4400" baseline="30000" dirty="0">
                <a:solidFill>
                  <a:srgbClr val="2976B6"/>
                </a:solidFill>
              </a:rPr>
              <a:t>1</a:t>
            </a:r>
            <a:r>
              <a:rPr lang="es-419" altLang="zh-CN" sz="4400" dirty="0">
                <a:solidFill>
                  <a:srgbClr val="2976B6"/>
                </a:solidFill>
              </a:rPr>
              <a:t>University of Chinese Academy of Sciences     </a:t>
            </a:r>
            <a:r>
              <a:rPr lang="es-419" altLang="zh-CN" sz="4400" baseline="30000" dirty="0">
                <a:solidFill>
                  <a:srgbClr val="2976B6"/>
                </a:solidFill>
              </a:rPr>
              <a:t>2</a:t>
            </a:r>
            <a:r>
              <a:rPr lang="es-419" altLang="zh-CN" sz="4400" dirty="0">
                <a:solidFill>
                  <a:srgbClr val="2976B6"/>
                </a:solidFill>
              </a:rPr>
              <a:t>University of North Texas    </a:t>
            </a:r>
            <a:r>
              <a:rPr lang="es-419" altLang="zh-CN" sz="4400" baseline="30000" dirty="0">
                <a:solidFill>
                  <a:srgbClr val="2976B6"/>
                </a:solidFill>
              </a:rPr>
              <a:t>3</a:t>
            </a:r>
            <a:r>
              <a:rPr lang="es-419" altLang="zh-CN" sz="4400" dirty="0">
                <a:solidFill>
                  <a:srgbClr val="2976B6"/>
                </a:solidFill>
              </a:rPr>
              <a:t>Institute of Software Chinese Academy of Sciences</a:t>
            </a:r>
            <a:endParaRPr lang="en-US" sz="2400" b="1" strike="noStrike" spc="-1" dirty="0">
              <a:solidFill>
                <a:srgbClr val="2976B6"/>
              </a:solidFill>
              <a:latin typeface="Arial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6DEAFB5-9A52-22B0-F5E2-EA8697806197}"/>
              </a:ext>
            </a:extLst>
          </p:cNvPr>
          <p:cNvSpPr/>
          <p:nvPr/>
        </p:nvSpPr>
        <p:spPr>
          <a:xfrm>
            <a:off x="294211" y="4601548"/>
            <a:ext cx="12354989" cy="6141934"/>
          </a:xfrm>
          <a:prstGeom prst="roundRect">
            <a:avLst>
              <a:gd name="adj" fmla="val 8631"/>
            </a:avLst>
          </a:prstGeom>
          <a:noFill/>
          <a:ln w="57150">
            <a:solidFill>
              <a:srgbClr val="2976B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D4048EA-A8F4-5C51-81C5-1D1EC16FEAA1}"/>
              </a:ext>
            </a:extLst>
          </p:cNvPr>
          <p:cNvSpPr/>
          <p:nvPr/>
        </p:nvSpPr>
        <p:spPr>
          <a:xfrm>
            <a:off x="2054345" y="4223923"/>
            <a:ext cx="8834719" cy="731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solidFill>
                  <a:srgbClr val="2976B6"/>
                </a:solidFill>
              </a:rPr>
              <a:t>Spatio-Temporal Video Grounding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880241-6A80-8EA7-9B67-46EFD4CFD44A}"/>
              </a:ext>
            </a:extLst>
          </p:cNvPr>
          <p:cNvSpPr/>
          <p:nvPr/>
        </p:nvSpPr>
        <p:spPr>
          <a:xfrm>
            <a:off x="482092" y="5097331"/>
            <a:ext cx="10772389" cy="601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4663" indent="-4746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cs typeface="Arial" panose="020B0604020202020204" pitchFamily="34" charset="0"/>
              </a:rPr>
              <a:t>What is spatio-temporal video grounding (STVG)?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4E73935-BCDB-5845-2227-BD397771A5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611"/>
          <a:stretch/>
        </p:blipFill>
        <p:spPr>
          <a:xfrm>
            <a:off x="4238334" y="6911382"/>
            <a:ext cx="8322397" cy="340875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F9C808D-F259-9EEB-7D04-29CDCAA01221}"/>
              </a:ext>
            </a:extLst>
          </p:cNvPr>
          <p:cNvSpPr txBox="1"/>
          <p:nvPr/>
        </p:nvSpPr>
        <p:spPr>
          <a:xfrm>
            <a:off x="6572826" y="10236096"/>
            <a:ext cx="3653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cs typeface="Arial" panose="020B0604020202020204" pitchFamily="34" charset="0"/>
              </a:rPr>
              <a:t>spatio-temporal tube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DEF4C0-1FAF-BC37-2290-AF3CA3B23EA0}"/>
              </a:ext>
            </a:extLst>
          </p:cNvPr>
          <p:cNvSpPr/>
          <p:nvPr/>
        </p:nvSpPr>
        <p:spPr>
          <a:xfrm>
            <a:off x="497591" y="7337696"/>
            <a:ext cx="3931905" cy="26527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2976B6"/>
                </a:solidFill>
              </a:rPr>
              <a:t>Input text query</a:t>
            </a:r>
            <a:r>
              <a:rPr lang="en-US" sz="2800" dirty="0">
                <a:solidFill>
                  <a:srgbClr val="2976B6"/>
                </a:solidFill>
              </a:rPr>
              <a:t>: 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solidFill>
                  <a:schemeClr val="tx1"/>
                </a:solidFill>
              </a:rPr>
              <a:t>What does the adult ride in the playground?</a:t>
            </a:r>
          </a:p>
          <a:p>
            <a:r>
              <a:rPr lang="en-US" sz="2800" b="1" dirty="0">
                <a:solidFill>
                  <a:srgbClr val="2976B6"/>
                </a:solidFill>
              </a:rPr>
              <a:t>Output: </a:t>
            </a:r>
          </a:p>
          <a:p>
            <a:r>
              <a:rPr lang="en-US" sz="2800" dirty="0">
                <a:solidFill>
                  <a:schemeClr val="tx1"/>
                </a:solidFill>
              </a:rPr>
              <a:t>A spatio-temporal tube</a:t>
            </a:r>
          </a:p>
        </p:txBody>
      </p:sp>
      <p:sp>
        <p:nvSpPr>
          <p:cNvPr id="50" name="Google Shape;227;p25">
            <a:extLst>
              <a:ext uri="{FF2B5EF4-FFF2-40B4-BE49-F238E27FC236}">
                <a16:creationId xmlns:a16="http://schemas.microsoft.com/office/drawing/2014/main" id="{54084D4B-0774-56B7-C746-43666518B08D}"/>
              </a:ext>
            </a:extLst>
          </p:cNvPr>
          <p:cNvSpPr txBox="1">
            <a:spLocks/>
          </p:cNvSpPr>
          <p:nvPr/>
        </p:nvSpPr>
        <p:spPr>
          <a:xfrm>
            <a:off x="178616" y="5634886"/>
            <a:ext cx="12354988" cy="127649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342900">
              <a:lnSpc>
                <a:spcPct val="12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─"/>
            </a:pPr>
            <a:r>
              <a:rPr lang="en-US" sz="2800" dirty="0">
                <a:cs typeface="Arial" panose="020B0604020202020204" pitchFamily="34" charset="0"/>
              </a:rPr>
              <a:t>STVG aims to localize the object of interest in an untrimmed video with a spatio-temporal tube given a free-form textual query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7C0E1D-3247-0609-B480-6B3BA1F22BCB}"/>
              </a:ext>
            </a:extLst>
          </p:cNvPr>
          <p:cNvSpPr txBox="1"/>
          <p:nvPr/>
        </p:nvSpPr>
        <p:spPr>
          <a:xfrm>
            <a:off x="10782674" y="9221217"/>
            <a:ext cx="1776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cs typeface="Arial" panose="020B0604020202020204" pitchFamily="34" charset="0"/>
              </a:rPr>
              <a:t>(Yang et al, CVPR’2022)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AEA390E-C491-677D-74B4-09AFDF9C6EB9}"/>
              </a:ext>
            </a:extLst>
          </p:cNvPr>
          <p:cNvSpPr/>
          <p:nvPr/>
        </p:nvSpPr>
        <p:spPr>
          <a:xfrm>
            <a:off x="294211" y="11333396"/>
            <a:ext cx="12354989" cy="10306164"/>
          </a:xfrm>
          <a:prstGeom prst="roundRect">
            <a:avLst>
              <a:gd name="adj" fmla="val 3410"/>
            </a:avLst>
          </a:prstGeom>
          <a:noFill/>
          <a:ln w="57150">
            <a:solidFill>
              <a:srgbClr val="2976B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D00391-27C5-8CEF-10DE-3CC8EE348C20}"/>
              </a:ext>
            </a:extLst>
          </p:cNvPr>
          <p:cNvSpPr/>
          <p:nvPr/>
        </p:nvSpPr>
        <p:spPr>
          <a:xfrm>
            <a:off x="5016533" y="10949514"/>
            <a:ext cx="2910341" cy="731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solidFill>
                  <a:srgbClr val="2976B6"/>
                </a:solidFill>
              </a:rPr>
              <a:t>Motivation</a:t>
            </a:r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353C7EE6-E238-9F05-A65E-CD8E042FE6C0}"/>
              </a:ext>
            </a:extLst>
          </p:cNvPr>
          <p:cNvSpPr txBox="1"/>
          <p:nvPr/>
        </p:nvSpPr>
        <p:spPr>
          <a:xfrm>
            <a:off x="8025161" y="164967"/>
            <a:ext cx="29259258" cy="1597212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 anchor="ctr">
            <a:noAutofit/>
          </a:bodyPr>
          <a:lstStyle/>
          <a:p>
            <a:pPr algn="ctr"/>
            <a:r>
              <a:rPr lang="es-419" altLang="zh-CN" sz="8000" dirty="0">
                <a:solidFill>
                  <a:schemeClr val="bg1"/>
                </a:solidFill>
                <a:latin typeface="+mj-lt"/>
                <a:cs typeface="+mj-cs"/>
              </a:rPr>
              <a:t>Context-Guided Spatio-Temporal Video Grounding</a:t>
            </a:r>
          </a:p>
        </p:txBody>
      </p:sp>
      <p:pic>
        <p:nvPicPr>
          <p:cNvPr id="3" name="图片 4">
            <a:extLst>
              <a:ext uri="{FF2B5EF4-FFF2-40B4-BE49-F238E27FC236}">
                <a16:creationId xmlns:a16="http://schemas.microsoft.com/office/drawing/2014/main" id="{CB454C91-F624-8558-9B38-0D9EBB4E26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092" y="11632669"/>
            <a:ext cx="11977639" cy="4047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058EC-9F9D-7A34-E1C5-ABE8E2A55907}"/>
              </a:ext>
            </a:extLst>
          </p:cNvPr>
          <p:cNvSpPr txBox="1"/>
          <p:nvPr/>
        </p:nvSpPr>
        <p:spPr>
          <a:xfrm>
            <a:off x="497591" y="15710668"/>
            <a:ext cx="11962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cs typeface="Arial" panose="020B0604020202020204" pitchFamily="34" charset="0"/>
              </a:rPr>
              <a:t>Figure 1</a:t>
            </a:r>
            <a:r>
              <a:rPr lang="en-US" sz="2400" dirty="0">
                <a:cs typeface="Arial" panose="020B0604020202020204" pitchFamily="34" charset="0"/>
              </a:rPr>
              <a:t>: Comparison of existing methods (a) with our context-guided STVG (b)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7B0F1-4A99-9302-FF66-41C4539A38E5}"/>
              </a:ext>
            </a:extLst>
          </p:cNvPr>
          <p:cNvSpPr/>
          <p:nvPr/>
        </p:nvSpPr>
        <p:spPr>
          <a:xfrm>
            <a:off x="482092" y="16232062"/>
            <a:ext cx="11887686" cy="7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4663" indent="-4746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cs typeface="Arial" panose="020B0604020202020204" pitchFamily="34" charset="0"/>
              </a:rPr>
              <a:t>Existing STVG Methods (Fig. 1 (a))</a:t>
            </a:r>
            <a:endParaRPr lang="en-US" sz="3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7" name="Google Shape;227;p25">
            <a:extLst>
              <a:ext uri="{FF2B5EF4-FFF2-40B4-BE49-F238E27FC236}">
                <a16:creationId xmlns:a16="http://schemas.microsoft.com/office/drawing/2014/main" id="{AD5BFCD6-85A5-E76A-C38A-859E12362DCD}"/>
              </a:ext>
            </a:extLst>
          </p:cNvPr>
          <p:cNvSpPr txBox="1">
            <a:spLocks/>
          </p:cNvSpPr>
          <p:nvPr/>
        </p:nvSpPr>
        <p:spPr>
          <a:xfrm>
            <a:off x="294211" y="16789353"/>
            <a:ext cx="12239393" cy="230005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─"/>
            </a:pPr>
            <a:r>
              <a:rPr lang="en-US" sz="2800" dirty="0">
                <a:cs typeface="Arial" panose="020B0604020202020204" pitchFamily="34" charset="0"/>
              </a:rPr>
              <a:t>Text query as the </a:t>
            </a:r>
            <a:r>
              <a:rPr lang="en-US" sz="2800" i="1" dirty="0">
                <a:cs typeface="Arial" panose="020B0604020202020204" pitchFamily="34" charset="0"/>
              </a:rPr>
              <a:t>only</a:t>
            </a:r>
            <a:r>
              <a:rPr lang="en-US" sz="2800" dirty="0">
                <a:cs typeface="Arial" panose="020B0604020202020204" pitchFamily="34" charset="0"/>
              </a:rPr>
              <a:t> cue for target localization</a:t>
            </a:r>
          </a:p>
          <a:p>
            <a:pPr marL="914400" lvl="1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─"/>
            </a:pPr>
            <a:r>
              <a:rPr lang="en-US" sz="2800" i="1" dirty="0">
                <a:cs typeface="Arial" panose="020B0604020202020204" pitchFamily="34" charset="0"/>
              </a:rPr>
              <a:t>Insufficient</a:t>
            </a:r>
            <a:r>
              <a:rPr lang="en-US" sz="2800" dirty="0">
                <a:cs typeface="Arial" panose="020B0604020202020204" pitchFamily="34" charset="0"/>
              </a:rPr>
              <a:t> to distinguish foreground object in complex scenes</a:t>
            </a:r>
          </a:p>
          <a:p>
            <a:pPr marL="914400" lvl="1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─"/>
            </a:pPr>
            <a:r>
              <a:rPr lang="en-US" sz="2800" dirty="0">
                <a:cs typeface="Arial" panose="020B0604020202020204" pitchFamily="34" charset="0"/>
              </a:rPr>
              <a:t>Enhance text with more fine-grained information: (i) </a:t>
            </a:r>
            <a:r>
              <a:rPr lang="en-US" sz="2800" i="1" dirty="0">
                <a:cs typeface="Arial" panose="020B0604020202020204" pitchFamily="34" charset="0"/>
              </a:rPr>
              <a:t>laborious</a:t>
            </a:r>
            <a:r>
              <a:rPr lang="en-US" sz="2800" dirty="0">
                <a:cs typeface="Arial" panose="020B0604020202020204" pitchFamily="34" charset="0"/>
              </a:rPr>
              <a:t>; (ii) </a:t>
            </a:r>
            <a:r>
              <a:rPr lang="en-US" sz="2800" i="1" dirty="0">
                <a:cs typeface="Arial" panose="020B0604020202020204" pitchFamily="34" charset="0"/>
              </a:rPr>
              <a:t>more computational overheads</a:t>
            </a:r>
            <a:r>
              <a:rPr lang="en-US" sz="2800" dirty="0">
                <a:cs typeface="Arial" panose="020B0604020202020204" pitchFamily="34" charset="0"/>
              </a:rPr>
              <a:t>; (iii) </a:t>
            </a:r>
            <a:r>
              <a:rPr lang="en-US" sz="2800" i="1" dirty="0">
                <a:cs typeface="Arial" panose="020B0604020202020204" pitchFamily="34" charset="0"/>
              </a:rPr>
              <a:t>still difficult to describe visual details</a:t>
            </a:r>
            <a:r>
              <a:rPr lang="en-US" sz="2800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394196-960F-33DC-54DE-82347EC9C5AF}"/>
              </a:ext>
            </a:extLst>
          </p:cNvPr>
          <p:cNvSpPr/>
          <p:nvPr/>
        </p:nvSpPr>
        <p:spPr>
          <a:xfrm>
            <a:off x="520195" y="19243952"/>
            <a:ext cx="11887686" cy="723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4663" indent="-4746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cs typeface="Arial" panose="020B0604020202020204" pitchFamily="34" charset="0"/>
              </a:rPr>
              <a:t>Our context-guided STVG (Fig. 1 (b))</a:t>
            </a:r>
            <a:endParaRPr lang="en-US" sz="3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9" name="Google Shape;227;p25">
            <a:extLst>
              <a:ext uri="{FF2B5EF4-FFF2-40B4-BE49-F238E27FC236}">
                <a16:creationId xmlns:a16="http://schemas.microsoft.com/office/drawing/2014/main" id="{FF24E6D9-F91D-C978-3495-901C7E589EB2}"/>
              </a:ext>
            </a:extLst>
          </p:cNvPr>
          <p:cNvSpPr txBox="1">
            <a:spLocks/>
          </p:cNvSpPr>
          <p:nvPr/>
        </p:nvSpPr>
        <p:spPr>
          <a:xfrm>
            <a:off x="289421" y="19831268"/>
            <a:ext cx="12239393" cy="176273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─"/>
            </a:pPr>
            <a:r>
              <a:rPr lang="en-US" sz="2800" dirty="0">
                <a:cs typeface="Arial" panose="020B0604020202020204" pitchFamily="34" charset="0"/>
              </a:rPr>
              <a:t>A famous adage: “</a:t>
            </a:r>
            <a:r>
              <a:rPr lang="en-US" sz="2800" i="1" dirty="0">
                <a:cs typeface="Arial" panose="020B0604020202020204" pitchFamily="34" charset="0"/>
              </a:rPr>
              <a:t>A Picture Is Worth a Thousand Words</a:t>
            </a:r>
            <a:r>
              <a:rPr lang="en-US" sz="2800" dirty="0">
                <a:cs typeface="Arial" panose="020B0604020202020204" pitchFamily="34" charset="0"/>
              </a:rPr>
              <a:t>”</a:t>
            </a:r>
          </a:p>
          <a:p>
            <a:pPr marL="914400" lvl="1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─"/>
            </a:pPr>
            <a:r>
              <a:rPr lang="en-US" sz="2800" dirty="0">
                <a:cs typeface="Arial" panose="020B0604020202020204" pitchFamily="34" charset="0"/>
              </a:rPr>
              <a:t>Exploit visual information of the object to offer a guidance, directly from the vision perspective, for improving STVG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D29008F-DB00-DF33-C4E8-482C80CD2194}"/>
              </a:ext>
            </a:extLst>
          </p:cNvPr>
          <p:cNvSpPr/>
          <p:nvPr/>
        </p:nvSpPr>
        <p:spPr>
          <a:xfrm>
            <a:off x="12886448" y="4601548"/>
            <a:ext cx="18135419" cy="16992456"/>
          </a:xfrm>
          <a:prstGeom prst="roundRect">
            <a:avLst>
              <a:gd name="adj" fmla="val 3410"/>
            </a:avLst>
          </a:prstGeom>
          <a:noFill/>
          <a:ln w="57150">
            <a:solidFill>
              <a:srgbClr val="2976B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92F8D-46DF-15C8-60AA-603D164EAC33}"/>
              </a:ext>
            </a:extLst>
          </p:cNvPr>
          <p:cNvSpPr/>
          <p:nvPr/>
        </p:nvSpPr>
        <p:spPr>
          <a:xfrm>
            <a:off x="18320711" y="4191074"/>
            <a:ext cx="7249777" cy="731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solidFill>
                  <a:srgbClr val="2976B6"/>
                </a:solidFill>
              </a:rPr>
              <a:t>The Proposed Methodology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A163482-9C14-B4FA-CCF5-C92CB6A7E978}"/>
              </a:ext>
            </a:extLst>
          </p:cNvPr>
          <p:cNvSpPr/>
          <p:nvPr/>
        </p:nvSpPr>
        <p:spPr>
          <a:xfrm>
            <a:off x="31242000" y="4601548"/>
            <a:ext cx="12354989" cy="9520013"/>
          </a:xfrm>
          <a:prstGeom prst="roundRect">
            <a:avLst>
              <a:gd name="adj" fmla="val 4543"/>
            </a:avLst>
          </a:prstGeom>
          <a:noFill/>
          <a:ln w="57150">
            <a:solidFill>
              <a:srgbClr val="2976B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F1D378-C20C-1F21-24F6-D2F4320E03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90386" y="5073213"/>
            <a:ext cx="17510425" cy="62870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03395E-F97A-0D15-2F43-5A2A7EAD5165}"/>
              </a:ext>
            </a:extLst>
          </p:cNvPr>
          <p:cNvSpPr txBox="1"/>
          <p:nvPr/>
        </p:nvSpPr>
        <p:spPr>
          <a:xfrm>
            <a:off x="13190385" y="11440982"/>
            <a:ext cx="17510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cs typeface="Arial" panose="020B0604020202020204" pitchFamily="34" charset="0"/>
              </a:rPr>
              <a:t>Figure 2</a:t>
            </a:r>
            <a:r>
              <a:rPr lang="en-US" sz="2400" dirty="0">
                <a:cs typeface="Arial" panose="020B0604020202020204" pitchFamily="34" charset="0"/>
              </a:rPr>
              <a:t>: Overview of the proposed context-guided spatio-temporal video grounding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B5D778-F198-5B72-CB27-E3047F9851EF}"/>
              </a:ext>
            </a:extLst>
          </p:cNvPr>
          <p:cNvSpPr/>
          <p:nvPr/>
        </p:nvSpPr>
        <p:spPr>
          <a:xfrm>
            <a:off x="13190384" y="11910011"/>
            <a:ext cx="17390533" cy="1215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4663" indent="-4746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cs typeface="Arial" panose="020B0604020202020204" pitchFamily="34" charset="0"/>
              </a:rPr>
              <a:t>Context-guided spatio-temporal video grounding: </a:t>
            </a:r>
            <a:r>
              <a:rPr lang="en-US" sz="3200" dirty="0">
                <a:solidFill>
                  <a:schemeClr val="tx1"/>
                </a:solidFill>
                <a:cs typeface="Arial" panose="020B0604020202020204" pitchFamily="34" charset="0"/>
              </a:rPr>
              <a:t>Mining </a:t>
            </a:r>
            <a:r>
              <a:rPr lang="en-US" sz="3200" dirty="0">
                <a:solidFill>
                  <a:srgbClr val="2976B6"/>
                </a:solidFill>
                <a:cs typeface="Arial" panose="020B0604020202020204" pitchFamily="34" charset="0"/>
              </a:rPr>
              <a:t>instance visual context </a:t>
            </a:r>
            <a:r>
              <a:rPr lang="en-US" sz="3200" dirty="0">
                <a:solidFill>
                  <a:schemeClr val="tx1"/>
                </a:solidFill>
                <a:cs typeface="Arial" panose="020B0604020202020204" pitchFamily="34" charset="0"/>
              </a:rPr>
              <a:t>from the video to guide spatio-temporal target localization (Fig. 2)</a:t>
            </a:r>
          </a:p>
        </p:txBody>
      </p:sp>
      <p:sp>
        <p:nvSpPr>
          <p:cNvPr id="21" name="Google Shape;227;p25">
            <a:extLst>
              <a:ext uri="{FF2B5EF4-FFF2-40B4-BE49-F238E27FC236}">
                <a16:creationId xmlns:a16="http://schemas.microsoft.com/office/drawing/2014/main" id="{5C330DBD-0CA1-24CC-2D3C-FBEB887DA994}"/>
              </a:ext>
            </a:extLst>
          </p:cNvPr>
          <p:cNvSpPr txBox="1">
            <a:spLocks/>
          </p:cNvSpPr>
          <p:nvPr/>
        </p:nvSpPr>
        <p:spPr>
          <a:xfrm>
            <a:off x="13190384" y="13105613"/>
            <a:ext cx="17222560" cy="194703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─"/>
            </a:pPr>
            <a:r>
              <a:rPr lang="en-US" sz="2800" dirty="0">
                <a:cs typeface="Arial" panose="020B0604020202020204" pitchFamily="34" charset="0"/>
              </a:rPr>
              <a:t>Feature extraction and interaction for video (2D appearance and 3D motion features) and text </a:t>
            </a:r>
          </a:p>
          <a:p>
            <a:pPr marL="914400" lvl="1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─"/>
            </a:pPr>
            <a:r>
              <a:rPr lang="en-US" sz="2800" dirty="0">
                <a:cs typeface="Arial" panose="020B0604020202020204" pitchFamily="34" charset="0"/>
              </a:rPr>
              <a:t>Spatial- and temporal-decoding for target localization </a:t>
            </a:r>
          </a:p>
          <a:p>
            <a:pPr marL="914400" lvl="1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Arial" panose="020B0604020202020204" pitchFamily="34" charset="0"/>
              <a:buChar char="─"/>
            </a:pPr>
            <a:r>
              <a:rPr lang="en-US" sz="2800" dirty="0">
                <a:cs typeface="Arial" panose="020B0604020202020204" pitchFamily="34" charset="0"/>
              </a:rPr>
              <a:t>Instance visual context is mined during decoding, via ICG and ICR, and used for guiding localization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4AF694-3C44-1154-2636-DFD655110264}"/>
              </a:ext>
            </a:extLst>
          </p:cNvPr>
          <p:cNvSpPr/>
          <p:nvPr/>
        </p:nvSpPr>
        <p:spPr>
          <a:xfrm>
            <a:off x="13190384" y="15066321"/>
            <a:ext cx="17390533" cy="8518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4663" indent="-4746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cs typeface="Arial" panose="020B0604020202020204" pitchFamily="34" charset="0"/>
              </a:rPr>
              <a:t>Core modules: </a:t>
            </a:r>
            <a:r>
              <a:rPr lang="en-US" sz="3200" dirty="0">
                <a:solidFill>
                  <a:schemeClr val="tx1"/>
                </a:solidFill>
                <a:cs typeface="Arial" panose="020B0604020202020204" pitchFamily="34" charset="0"/>
              </a:rPr>
              <a:t>ICG for instance context generation and ICR instance context refinement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39209A-FDB7-CEEC-AEAD-D7C8B50E6ABE}"/>
              </a:ext>
            </a:extLst>
          </p:cNvPr>
          <p:cNvSpPr/>
          <p:nvPr/>
        </p:nvSpPr>
        <p:spPr>
          <a:xfrm>
            <a:off x="17765698" y="6880085"/>
            <a:ext cx="2320106" cy="1953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CED1D6-59B0-7927-F727-BD4224981CF7}"/>
              </a:ext>
            </a:extLst>
          </p:cNvPr>
          <p:cNvSpPr/>
          <p:nvPr/>
        </p:nvSpPr>
        <p:spPr>
          <a:xfrm>
            <a:off x="20253252" y="7975153"/>
            <a:ext cx="591968" cy="6264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E462CD-8F7F-6430-57B8-D000E9F6BB5B}"/>
              </a:ext>
            </a:extLst>
          </p:cNvPr>
          <p:cNvSpPr/>
          <p:nvPr/>
        </p:nvSpPr>
        <p:spPr>
          <a:xfrm>
            <a:off x="23509414" y="7991863"/>
            <a:ext cx="591968" cy="6264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D775AC-A3C6-EA56-A4D5-2E233D754E55}"/>
              </a:ext>
            </a:extLst>
          </p:cNvPr>
          <p:cNvSpPr/>
          <p:nvPr/>
        </p:nvSpPr>
        <p:spPr>
          <a:xfrm>
            <a:off x="21065353" y="6911382"/>
            <a:ext cx="2320106" cy="1953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38CF23-7407-AB2B-31A2-369235DCD6FD}"/>
              </a:ext>
            </a:extLst>
          </p:cNvPr>
          <p:cNvSpPr/>
          <p:nvPr/>
        </p:nvSpPr>
        <p:spPr>
          <a:xfrm>
            <a:off x="22669684" y="10092921"/>
            <a:ext cx="3463928" cy="286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Instance Context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14CDB7-11FE-B207-8189-BF1910AB4880}"/>
              </a:ext>
            </a:extLst>
          </p:cNvPr>
          <p:cNvCxnSpPr>
            <a:cxnSpLocks/>
          </p:cNvCxnSpPr>
          <p:nvPr/>
        </p:nvCxnSpPr>
        <p:spPr>
          <a:xfrm>
            <a:off x="24061914" y="8602096"/>
            <a:ext cx="166040" cy="1508224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5" name="Graphic 1084">
            <a:extLst>
              <a:ext uri="{FF2B5EF4-FFF2-40B4-BE49-F238E27FC236}">
                <a16:creationId xmlns:a16="http://schemas.microsoft.com/office/drawing/2014/main" id="{0949A29B-A610-FE9E-16CC-2CF575995B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253347" y="16240516"/>
            <a:ext cx="6440643" cy="4711443"/>
          </a:xfrm>
          <a:prstGeom prst="rect">
            <a:avLst/>
          </a:prstGeom>
        </p:spPr>
      </p:pic>
      <p:pic>
        <p:nvPicPr>
          <p:cNvPr id="1086" name="Graphic 1085">
            <a:extLst>
              <a:ext uri="{FF2B5EF4-FFF2-40B4-BE49-F238E27FC236}">
                <a16:creationId xmlns:a16="http://schemas.microsoft.com/office/drawing/2014/main" id="{AE0BCEDE-1D56-3F93-3094-13EB068761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267320" y="16313402"/>
            <a:ext cx="4212878" cy="4711443"/>
          </a:xfrm>
          <a:prstGeom prst="rect">
            <a:avLst/>
          </a:prstGeom>
        </p:spPr>
      </p:pic>
      <p:sp>
        <p:nvSpPr>
          <p:cNvPr id="1087" name="TextBox 1086">
            <a:extLst>
              <a:ext uri="{FF2B5EF4-FFF2-40B4-BE49-F238E27FC236}">
                <a16:creationId xmlns:a16="http://schemas.microsoft.com/office/drawing/2014/main" id="{2FB8293C-09B7-9A81-BA61-4B5FCF7DC35A}"/>
              </a:ext>
            </a:extLst>
          </p:cNvPr>
          <p:cNvSpPr txBox="1"/>
          <p:nvPr/>
        </p:nvSpPr>
        <p:spPr>
          <a:xfrm>
            <a:off x="15267320" y="20973654"/>
            <a:ext cx="4212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cs typeface="Arial" panose="020B0604020202020204" pitchFamily="34" charset="0"/>
              </a:rPr>
              <a:t>Figure 3</a:t>
            </a:r>
            <a:r>
              <a:rPr lang="en-US" sz="2400" dirty="0">
                <a:cs typeface="Arial" panose="020B0604020202020204" pitchFamily="34" charset="0"/>
              </a:rPr>
              <a:t>: Illustration of ICG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8DF07524-A442-8CC7-66B3-ED339E4BD2A3}"/>
              </a:ext>
            </a:extLst>
          </p:cNvPr>
          <p:cNvSpPr txBox="1"/>
          <p:nvPr/>
        </p:nvSpPr>
        <p:spPr>
          <a:xfrm>
            <a:off x="22272026" y="20893999"/>
            <a:ext cx="6257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cs typeface="Arial" panose="020B0604020202020204" pitchFamily="34" charset="0"/>
              </a:rPr>
              <a:t>Figure 4</a:t>
            </a:r>
            <a:r>
              <a:rPr lang="en-US" sz="2400" dirty="0">
                <a:cs typeface="Arial" panose="020B0604020202020204" pitchFamily="34" charset="0"/>
              </a:rPr>
              <a:t>: Illustration of ICR</a:t>
            </a:r>
          </a:p>
        </p:txBody>
      </p: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1A04240F-B50A-7F41-E547-959B5198BFE0}"/>
              </a:ext>
            </a:extLst>
          </p:cNvPr>
          <p:cNvSpPr/>
          <p:nvPr/>
        </p:nvSpPr>
        <p:spPr>
          <a:xfrm>
            <a:off x="14985968" y="15820928"/>
            <a:ext cx="2555619" cy="419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976B6"/>
                </a:solidFill>
              </a:rPr>
              <a:t>Spatial query</a:t>
            </a:r>
          </a:p>
        </p:txBody>
      </p:sp>
      <p:sp>
        <p:nvSpPr>
          <p:cNvPr id="1090" name="Rectangle 1089">
            <a:extLst>
              <a:ext uri="{FF2B5EF4-FFF2-40B4-BE49-F238E27FC236}">
                <a16:creationId xmlns:a16="http://schemas.microsoft.com/office/drawing/2014/main" id="{2A446B97-8BE2-EDE0-6236-0A1AB40C1647}"/>
              </a:ext>
            </a:extLst>
          </p:cNvPr>
          <p:cNvSpPr/>
          <p:nvPr/>
        </p:nvSpPr>
        <p:spPr>
          <a:xfrm>
            <a:off x="22118830" y="15816294"/>
            <a:ext cx="2555619" cy="419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2976B6"/>
                </a:solidFill>
              </a:rPr>
              <a:t>Temporal query</a:t>
            </a:r>
            <a:endParaRPr lang="en-US" sz="2400" b="1" dirty="0">
              <a:solidFill>
                <a:srgbClr val="2976B6"/>
              </a:solidFill>
            </a:endParaRPr>
          </a:p>
        </p:txBody>
      </p: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E0448D53-1D0D-E38E-7857-4B33886E84F4}"/>
              </a:ext>
            </a:extLst>
          </p:cNvPr>
          <p:cNvSpPr/>
          <p:nvPr/>
        </p:nvSpPr>
        <p:spPr>
          <a:xfrm>
            <a:off x="19049817" y="16925503"/>
            <a:ext cx="2736037" cy="977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Instance 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appearance context</a:t>
            </a:r>
          </a:p>
        </p:txBody>
      </p:sp>
      <p:sp>
        <p:nvSpPr>
          <p:cNvPr id="1092" name="Rectangle 1091">
            <a:extLst>
              <a:ext uri="{FF2B5EF4-FFF2-40B4-BE49-F238E27FC236}">
                <a16:creationId xmlns:a16="http://schemas.microsoft.com/office/drawing/2014/main" id="{EE62606C-EC12-47C0-6695-8471C9F9D958}"/>
              </a:ext>
            </a:extLst>
          </p:cNvPr>
          <p:cNvSpPr/>
          <p:nvPr/>
        </p:nvSpPr>
        <p:spPr>
          <a:xfrm>
            <a:off x="19049770" y="19818709"/>
            <a:ext cx="2394380" cy="977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Instance 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motion context</a:t>
            </a:r>
          </a:p>
        </p:txBody>
      </p:sp>
      <p:sp>
        <p:nvSpPr>
          <p:cNvPr id="1093" name="Rectangle 1092">
            <a:extLst>
              <a:ext uri="{FF2B5EF4-FFF2-40B4-BE49-F238E27FC236}">
                <a16:creationId xmlns:a16="http://schemas.microsoft.com/office/drawing/2014/main" id="{12878767-F9D2-6D41-A8DF-6CB050B1808D}"/>
              </a:ext>
            </a:extLst>
          </p:cNvPr>
          <p:cNvSpPr/>
          <p:nvPr/>
        </p:nvSpPr>
        <p:spPr>
          <a:xfrm>
            <a:off x="28665266" y="19835969"/>
            <a:ext cx="1685914" cy="977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Instance 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context</a:t>
            </a:r>
          </a:p>
        </p:txBody>
      </p:sp>
      <p:sp>
        <p:nvSpPr>
          <p:cNvPr id="1095" name="Rectangle 1094">
            <a:extLst>
              <a:ext uri="{FF2B5EF4-FFF2-40B4-BE49-F238E27FC236}">
                <a16:creationId xmlns:a16="http://schemas.microsoft.com/office/drawing/2014/main" id="{41392F9B-1F8A-AFE7-1413-456A075E0756}"/>
              </a:ext>
            </a:extLst>
          </p:cNvPr>
          <p:cNvSpPr/>
          <p:nvPr/>
        </p:nvSpPr>
        <p:spPr>
          <a:xfrm>
            <a:off x="36210735" y="4201186"/>
            <a:ext cx="2417517" cy="731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solidFill>
                  <a:srgbClr val="2976B6"/>
                </a:solidFill>
              </a:rPr>
              <a:t>Analysis</a:t>
            </a:r>
          </a:p>
        </p:txBody>
      </p:sp>
      <p:sp>
        <p:nvSpPr>
          <p:cNvPr id="1099" name="Rectangle 1098">
            <a:extLst>
              <a:ext uri="{FF2B5EF4-FFF2-40B4-BE49-F238E27FC236}">
                <a16:creationId xmlns:a16="http://schemas.microsoft.com/office/drawing/2014/main" id="{8BCDB457-65A9-CDFF-62BC-EFAA245BB5E7}"/>
              </a:ext>
            </a:extLst>
          </p:cNvPr>
          <p:cNvSpPr/>
          <p:nvPr/>
        </p:nvSpPr>
        <p:spPr>
          <a:xfrm>
            <a:off x="31396813" y="4847767"/>
            <a:ext cx="6331967" cy="677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4663" indent="-4746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cs typeface="Arial" panose="020B0604020202020204" pitchFamily="34" charset="0"/>
              </a:rPr>
              <a:t>Illustration of ICG and ICR</a:t>
            </a:r>
            <a:endParaRPr lang="en-US" sz="3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100" name="Rectangle 1099">
            <a:extLst>
              <a:ext uri="{FF2B5EF4-FFF2-40B4-BE49-F238E27FC236}">
                <a16:creationId xmlns:a16="http://schemas.microsoft.com/office/drawing/2014/main" id="{CE00D778-6B45-E101-2D42-4954F9063744}"/>
              </a:ext>
            </a:extLst>
          </p:cNvPr>
          <p:cNvSpPr/>
          <p:nvPr/>
        </p:nvSpPr>
        <p:spPr>
          <a:xfrm>
            <a:off x="40440465" y="6424223"/>
            <a:ext cx="2992669" cy="2087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FF0000"/>
                </a:solidFill>
              </a:rPr>
              <a:t>Red box</a:t>
            </a:r>
            <a:r>
              <a:rPr lang="en-US" sz="2000" dirty="0">
                <a:solidFill>
                  <a:schemeClr val="tx1"/>
                </a:solidFill>
              </a:rPr>
              <a:t>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target object of interest;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Yellow box</a:t>
            </a:r>
            <a:r>
              <a:rPr lang="en-US" sz="2000" dirty="0">
                <a:solidFill>
                  <a:schemeClr val="tx1"/>
                </a:solidFill>
              </a:rPr>
              <a:t>: generated target box for instance visual context mining</a:t>
            </a:r>
          </a:p>
        </p:txBody>
      </p:sp>
      <p:pic>
        <p:nvPicPr>
          <p:cNvPr id="1101" name="Picture 1100">
            <a:extLst>
              <a:ext uri="{FF2B5EF4-FFF2-40B4-BE49-F238E27FC236}">
                <a16:creationId xmlns:a16="http://schemas.microsoft.com/office/drawing/2014/main" id="{C4099FAC-4D9A-2D46-E443-32C03A1075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597539" y="5572586"/>
            <a:ext cx="8786648" cy="3729407"/>
          </a:xfrm>
          <a:prstGeom prst="rect">
            <a:avLst/>
          </a:prstGeom>
        </p:spPr>
      </p:pic>
      <p:sp>
        <p:nvSpPr>
          <p:cNvPr id="1102" name="Rectangle 1101">
            <a:extLst>
              <a:ext uri="{FF2B5EF4-FFF2-40B4-BE49-F238E27FC236}">
                <a16:creationId xmlns:a16="http://schemas.microsoft.com/office/drawing/2014/main" id="{2F943393-815C-2553-2929-6E66A4F2917E}"/>
              </a:ext>
            </a:extLst>
          </p:cNvPr>
          <p:cNvSpPr/>
          <p:nvPr/>
        </p:nvSpPr>
        <p:spPr>
          <a:xfrm>
            <a:off x="31396812" y="9311388"/>
            <a:ext cx="6331967" cy="677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4663" indent="-4746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cs typeface="Arial" panose="020B0604020202020204" pitchFamily="34" charset="0"/>
              </a:rPr>
              <a:t>Attention maps</a:t>
            </a:r>
            <a:endParaRPr lang="en-US" sz="3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1103" name="Picture 1102">
            <a:extLst>
              <a:ext uri="{FF2B5EF4-FFF2-40B4-BE49-F238E27FC236}">
                <a16:creationId xmlns:a16="http://schemas.microsoft.com/office/drawing/2014/main" id="{1F3D559F-C568-E666-685C-BAE1708EB70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638171" y="10054620"/>
            <a:ext cx="8841187" cy="3910525"/>
          </a:xfrm>
          <a:prstGeom prst="rect">
            <a:avLst/>
          </a:prstGeom>
        </p:spPr>
      </p:pic>
      <p:sp>
        <p:nvSpPr>
          <p:cNvPr id="1105" name="Rounded Rectangle 43">
            <a:extLst>
              <a:ext uri="{FF2B5EF4-FFF2-40B4-BE49-F238E27FC236}">
                <a16:creationId xmlns:a16="http://schemas.microsoft.com/office/drawing/2014/main" id="{109244D1-94E9-8D95-1874-AE4FAA6BCEA0}"/>
              </a:ext>
            </a:extLst>
          </p:cNvPr>
          <p:cNvSpPr/>
          <p:nvPr/>
        </p:nvSpPr>
        <p:spPr>
          <a:xfrm>
            <a:off x="40573400" y="10153542"/>
            <a:ext cx="2835708" cy="2087165"/>
          </a:xfrm>
          <a:prstGeom prst="roundRect">
            <a:avLst>
              <a:gd name="adj" fmla="val 10785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sz="2400" b="1" dirty="0">
                <a:solidFill>
                  <a:schemeClr val="tx1"/>
                </a:solidFill>
              </a:rPr>
              <a:t>Text: </a:t>
            </a:r>
            <a:r>
              <a:rPr lang="en" altLang="zh-CN" sz="2400" i="1" dirty="0">
                <a:solidFill>
                  <a:schemeClr val="accent5">
                    <a:lumMod val="75000"/>
                  </a:schemeClr>
                </a:solidFill>
              </a:rPr>
              <a:t>The bald man waves his hat, then turns and walks away.</a:t>
            </a:r>
            <a:endParaRPr lang="zh-CN" altLang="en-US" sz="2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07" name="Rectangle 1106">
            <a:extLst>
              <a:ext uri="{FF2B5EF4-FFF2-40B4-BE49-F238E27FC236}">
                <a16:creationId xmlns:a16="http://schemas.microsoft.com/office/drawing/2014/main" id="{BA730688-730A-3F4C-4278-C830B55A2912}"/>
              </a:ext>
            </a:extLst>
          </p:cNvPr>
          <p:cNvSpPr/>
          <p:nvPr/>
        </p:nvSpPr>
        <p:spPr>
          <a:xfrm>
            <a:off x="40555881" y="12604972"/>
            <a:ext cx="2853227" cy="10229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FF0000"/>
                </a:solidFill>
              </a:rPr>
              <a:t>Red box</a:t>
            </a:r>
            <a:r>
              <a:rPr lang="en-US" sz="2000" dirty="0">
                <a:solidFill>
                  <a:schemeClr val="tx1"/>
                </a:solidFill>
              </a:rPr>
              <a:t>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target object of interest;</a:t>
            </a:r>
          </a:p>
        </p:txBody>
      </p:sp>
      <p:sp>
        <p:nvSpPr>
          <p:cNvPr id="1108" name="Rectangle 1107">
            <a:extLst>
              <a:ext uri="{FF2B5EF4-FFF2-40B4-BE49-F238E27FC236}">
                <a16:creationId xmlns:a16="http://schemas.microsoft.com/office/drawing/2014/main" id="{2A47C490-2155-84CD-6CD4-E4EF81823D1A}"/>
              </a:ext>
            </a:extLst>
          </p:cNvPr>
          <p:cNvSpPr/>
          <p:nvPr/>
        </p:nvSpPr>
        <p:spPr>
          <a:xfrm>
            <a:off x="31910563" y="10633064"/>
            <a:ext cx="592970" cy="11731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9" name="Rectangle 1108">
            <a:extLst>
              <a:ext uri="{FF2B5EF4-FFF2-40B4-BE49-F238E27FC236}">
                <a16:creationId xmlns:a16="http://schemas.microsoft.com/office/drawing/2014/main" id="{777B85FD-81FA-024E-156C-E31F85A8F96E}"/>
              </a:ext>
            </a:extLst>
          </p:cNvPr>
          <p:cNvSpPr/>
          <p:nvPr/>
        </p:nvSpPr>
        <p:spPr>
          <a:xfrm>
            <a:off x="34086496" y="10561776"/>
            <a:ext cx="660704" cy="11731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0" name="Rectangle 1109">
            <a:extLst>
              <a:ext uri="{FF2B5EF4-FFF2-40B4-BE49-F238E27FC236}">
                <a16:creationId xmlns:a16="http://schemas.microsoft.com/office/drawing/2014/main" id="{9A0EE329-51A7-746A-9C15-5BA4CCC87D3E}"/>
              </a:ext>
            </a:extLst>
          </p:cNvPr>
          <p:cNvSpPr/>
          <p:nvPr/>
        </p:nvSpPr>
        <p:spPr>
          <a:xfrm>
            <a:off x="36372322" y="10561776"/>
            <a:ext cx="660704" cy="12444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1" name="Rectangle 1110">
            <a:extLst>
              <a:ext uri="{FF2B5EF4-FFF2-40B4-BE49-F238E27FC236}">
                <a16:creationId xmlns:a16="http://schemas.microsoft.com/office/drawing/2014/main" id="{62797B40-A1A0-7609-2845-7F57EF0C1DCB}"/>
              </a:ext>
            </a:extLst>
          </p:cNvPr>
          <p:cNvSpPr/>
          <p:nvPr/>
        </p:nvSpPr>
        <p:spPr>
          <a:xfrm>
            <a:off x="38544315" y="10597420"/>
            <a:ext cx="521388" cy="1208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2" name="Rectangle 1111">
            <a:extLst>
              <a:ext uri="{FF2B5EF4-FFF2-40B4-BE49-F238E27FC236}">
                <a16:creationId xmlns:a16="http://schemas.microsoft.com/office/drawing/2014/main" id="{2F2A7A4B-FD71-17DC-C60F-D0F05EB6752F}"/>
              </a:ext>
            </a:extLst>
          </p:cNvPr>
          <p:cNvSpPr/>
          <p:nvPr/>
        </p:nvSpPr>
        <p:spPr>
          <a:xfrm>
            <a:off x="38544315" y="12577681"/>
            <a:ext cx="521388" cy="1208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3" name="Rectangle 1112">
            <a:extLst>
              <a:ext uri="{FF2B5EF4-FFF2-40B4-BE49-F238E27FC236}">
                <a16:creationId xmlns:a16="http://schemas.microsoft.com/office/drawing/2014/main" id="{3AA12197-E135-1870-0ED0-1ED94F21870D}"/>
              </a:ext>
            </a:extLst>
          </p:cNvPr>
          <p:cNvSpPr/>
          <p:nvPr/>
        </p:nvSpPr>
        <p:spPr>
          <a:xfrm>
            <a:off x="36372321" y="12577681"/>
            <a:ext cx="660703" cy="1208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4" name="Rectangle 1113">
            <a:extLst>
              <a:ext uri="{FF2B5EF4-FFF2-40B4-BE49-F238E27FC236}">
                <a16:creationId xmlns:a16="http://schemas.microsoft.com/office/drawing/2014/main" id="{D629006B-7D0F-462E-6151-915BA2CD4A58}"/>
              </a:ext>
            </a:extLst>
          </p:cNvPr>
          <p:cNvSpPr/>
          <p:nvPr/>
        </p:nvSpPr>
        <p:spPr>
          <a:xfrm>
            <a:off x="34100189" y="12563873"/>
            <a:ext cx="660703" cy="1208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5" name="Rectangle 1114">
            <a:extLst>
              <a:ext uri="{FF2B5EF4-FFF2-40B4-BE49-F238E27FC236}">
                <a16:creationId xmlns:a16="http://schemas.microsoft.com/office/drawing/2014/main" id="{DAF135F4-D80E-5A9C-E02F-FDA4C17F1C74}"/>
              </a:ext>
            </a:extLst>
          </p:cNvPr>
          <p:cNvSpPr/>
          <p:nvPr/>
        </p:nvSpPr>
        <p:spPr>
          <a:xfrm>
            <a:off x="31904779" y="12634650"/>
            <a:ext cx="592971" cy="11518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6" name="Rounded Rectangle 1115">
            <a:extLst>
              <a:ext uri="{FF2B5EF4-FFF2-40B4-BE49-F238E27FC236}">
                <a16:creationId xmlns:a16="http://schemas.microsoft.com/office/drawing/2014/main" id="{FDE22478-401D-65FC-51CF-778AC1ED5D99}"/>
              </a:ext>
            </a:extLst>
          </p:cNvPr>
          <p:cNvSpPr/>
          <p:nvPr/>
        </p:nvSpPr>
        <p:spPr>
          <a:xfrm>
            <a:off x="31242000" y="14682146"/>
            <a:ext cx="12354989" cy="6911858"/>
          </a:xfrm>
          <a:prstGeom prst="roundRect">
            <a:avLst>
              <a:gd name="adj" fmla="val 4543"/>
            </a:avLst>
          </a:prstGeom>
          <a:noFill/>
          <a:ln w="57150">
            <a:solidFill>
              <a:srgbClr val="2976B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71905E68-D2E5-C35B-C27D-A0555D91B6BA}"/>
              </a:ext>
            </a:extLst>
          </p:cNvPr>
          <p:cNvSpPr/>
          <p:nvPr/>
        </p:nvSpPr>
        <p:spPr>
          <a:xfrm>
            <a:off x="35632401" y="14346729"/>
            <a:ext cx="3574183" cy="731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solidFill>
                  <a:srgbClr val="2976B6"/>
                </a:solidFill>
              </a:rPr>
              <a:t>Experiments</a:t>
            </a:r>
          </a:p>
        </p:txBody>
      </p:sp>
      <p:pic>
        <p:nvPicPr>
          <p:cNvPr id="1118" name="Picture 1117">
            <a:extLst>
              <a:ext uri="{FF2B5EF4-FFF2-40B4-BE49-F238E27FC236}">
                <a16:creationId xmlns:a16="http://schemas.microsoft.com/office/drawing/2014/main" id="{A36BEC4B-78F5-BBBC-ABE2-ED6D3BA406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480958" y="15226200"/>
            <a:ext cx="5803461" cy="2030078"/>
          </a:xfrm>
          <a:prstGeom prst="rect">
            <a:avLst/>
          </a:prstGeom>
        </p:spPr>
      </p:pic>
      <p:pic>
        <p:nvPicPr>
          <p:cNvPr id="1119" name="Picture 1118">
            <a:extLst>
              <a:ext uri="{FF2B5EF4-FFF2-40B4-BE49-F238E27FC236}">
                <a16:creationId xmlns:a16="http://schemas.microsoft.com/office/drawing/2014/main" id="{D0688C5F-8123-B257-7703-68F6637C9D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504552" y="15226200"/>
            <a:ext cx="5729331" cy="2030078"/>
          </a:xfrm>
          <a:prstGeom prst="rect">
            <a:avLst/>
          </a:prstGeom>
        </p:spPr>
      </p:pic>
      <p:pic>
        <p:nvPicPr>
          <p:cNvPr id="1120" name="Picture 1119">
            <a:extLst>
              <a:ext uri="{FF2B5EF4-FFF2-40B4-BE49-F238E27FC236}">
                <a16:creationId xmlns:a16="http://schemas.microsoft.com/office/drawing/2014/main" id="{D65FEB7A-5F37-B3FA-6113-7DA7B245C3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443474" y="17892020"/>
            <a:ext cx="9848958" cy="2838760"/>
          </a:xfrm>
          <a:prstGeom prst="rect">
            <a:avLst/>
          </a:prstGeom>
        </p:spPr>
      </p:pic>
      <p:sp>
        <p:nvSpPr>
          <p:cNvPr id="1121" name="Rectangle 1120">
            <a:extLst>
              <a:ext uri="{FF2B5EF4-FFF2-40B4-BE49-F238E27FC236}">
                <a16:creationId xmlns:a16="http://schemas.microsoft.com/office/drawing/2014/main" id="{18BBDADA-0607-1935-A1DA-452115363662}"/>
              </a:ext>
            </a:extLst>
          </p:cNvPr>
          <p:cNvSpPr/>
          <p:nvPr/>
        </p:nvSpPr>
        <p:spPr>
          <a:xfrm>
            <a:off x="31467139" y="17334528"/>
            <a:ext cx="5817280" cy="393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Table:</a:t>
            </a:r>
            <a:r>
              <a:rPr lang="en-US" sz="2000" dirty="0">
                <a:solidFill>
                  <a:schemeClr val="tx1"/>
                </a:solidFill>
              </a:rPr>
              <a:t> Results on HCSTVG-v1 test set (%)</a:t>
            </a:r>
          </a:p>
        </p:txBody>
      </p:sp>
      <p:sp>
        <p:nvSpPr>
          <p:cNvPr id="1122" name="Rectangle 1121">
            <a:extLst>
              <a:ext uri="{FF2B5EF4-FFF2-40B4-BE49-F238E27FC236}">
                <a16:creationId xmlns:a16="http://schemas.microsoft.com/office/drawing/2014/main" id="{4522EE65-0ED2-73E8-6F62-AA8E58320164}"/>
              </a:ext>
            </a:extLst>
          </p:cNvPr>
          <p:cNvSpPr/>
          <p:nvPr/>
        </p:nvSpPr>
        <p:spPr>
          <a:xfrm>
            <a:off x="37504552" y="17334528"/>
            <a:ext cx="5817280" cy="393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Table:</a:t>
            </a:r>
            <a:r>
              <a:rPr lang="en-US" sz="2000" dirty="0">
                <a:solidFill>
                  <a:schemeClr val="tx1"/>
                </a:solidFill>
              </a:rPr>
              <a:t> Results on HCSTVG-v2 test set (%)</a:t>
            </a:r>
          </a:p>
        </p:txBody>
      </p:sp>
      <p:sp>
        <p:nvSpPr>
          <p:cNvPr id="1123" name="Rectangle 1122">
            <a:extLst>
              <a:ext uri="{FF2B5EF4-FFF2-40B4-BE49-F238E27FC236}">
                <a16:creationId xmlns:a16="http://schemas.microsoft.com/office/drawing/2014/main" id="{F7B0726F-F567-F773-B69B-F0FB130FCCD2}"/>
              </a:ext>
            </a:extLst>
          </p:cNvPr>
          <p:cNvSpPr/>
          <p:nvPr/>
        </p:nvSpPr>
        <p:spPr>
          <a:xfrm>
            <a:off x="32184866" y="20898086"/>
            <a:ext cx="10469254" cy="393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Table:</a:t>
            </a:r>
            <a:r>
              <a:rPr lang="en-US" sz="2000" dirty="0">
                <a:solidFill>
                  <a:schemeClr val="tx1"/>
                </a:solidFill>
              </a:rPr>
              <a:t> Results on VidSTG test set (%)</a:t>
            </a:r>
          </a:p>
        </p:txBody>
      </p:sp>
      <p:sp>
        <p:nvSpPr>
          <p:cNvPr id="1124" name="Rounded Rectangle 1123">
            <a:extLst>
              <a:ext uri="{FF2B5EF4-FFF2-40B4-BE49-F238E27FC236}">
                <a16:creationId xmlns:a16="http://schemas.microsoft.com/office/drawing/2014/main" id="{81BCD680-603C-A281-BF33-483DB0E3F666}"/>
              </a:ext>
            </a:extLst>
          </p:cNvPr>
          <p:cNvSpPr/>
          <p:nvPr/>
        </p:nvSpPr>
        <p:spPr>
          <a:xfrm>
            <a:off x="31597540" y="16742623"/>
            <a:ext cx="5686880" cy="491078"/>
          </a:xfrm>
          <a:prstGeom prst="roundRect">
            <a:avLst>
              <a:gd name="adj" fmla="val 25845"/>
            </a:avLst>
          </a:prstGeom>
          <a:noFill/>
          <a:ln w="38100">
            <a:solidFill>
              <a:srgbClr val="297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Rounded Rectangle 1124">
            <a:extLst>
              <a:ext uri="{FF2B5EF4-FFF2-40B4-BE49-F238E27FC236}">
                <a16:creationId xmlns:a16="http://schemas.microsoft.com/office/drawing/2014/main" id="{6DDA1327-E9D1-5CC0-3D75-D439EC5D393F}"/>
              </a:ext>
            </a:extLst>
          </p:cNvPr>
          <p:cNvSpPr/>
          <p:nvPr/>
        </p:nvSpPr>
        <p:spPr>
          <a:xfrm>
            <a:off x="37535214" y="16742623"/>
            <a:ext cx="5686880" cy="479788"/>
          </a:xfrm>
          <a:prstGeom prst="roundRect">
            <a:avLst>
              <a:gd name="adj" fmla="val 25845"/>
            </a:avLst>
          </a:prstGeom>
          <a:noFill/>
          <a:ln w="38100">
            <a:solidFill>
              <a:srgbClr val="297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ounded Rectangle 1125">
            <a:extLst>
              <a:ext uri="{FF2B5EF4-FFF2-40B4-BE49-F238E27FC236}">
                <a16:creationId xmlns:a16="http://schemas.microsoft.com/office/drawing/2014/main" id="{0B511066-EF9F-E457-10B6-10860A487185}"/>
              </a:ext>
            </a:extLst>
          </p:cNvPr>
          <p:cNvSpPr/>
          <p:nvPr/>
        </p:nvSpPr>
        <p:spPr>
          <a:xfrm>
            <a:off x="31480958" y="20184125"/>
            <a:ext cx="9785301" cy="541948"/>
          </a:xfrm>
          <a:prstGeom prst="roundRect">
            <a:avLst>
              <a:gd name="adj" fmla="val 25845"/>
            </a:avLst>
          </a:prstGeom>
          <a:noFill/>
          <a:ln w="38100">
            <a:solidFill>
              <a:srgbClr val="2976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" name="Google Shape;227;p25">
            <a:extLst>
              <a:ext uri="{FF2B5EF4-FFF2-40B4-BE49-F238E27FC236}">
                <a16:creationId xmlns:a16="http://schemas.microsoft.com/office/drawing/2014/main" id="{5A39122B-59E8-5374-E2CD-8E40171001A8}"/>
              </a:ext>
            </a:extLst>
          </p:cNvPr>
          <p:cNvSpPr txBox="1">
            <a:spLocks/>
          </p:cNvSpPr>
          <p:nvPr/>
        </p:nvSpPr>
        <p:spPr>
          <a:xfrm>
            <a:off x="31048040" y="20768046"/>
            <a:ext cx="4084129" cy="719407"/>
          </a:xfrm>
          <a:prstGeom prst="rect">
            <a:avLst/>
          </a:prstGeom>
          <a:noFill/>
          <a:ln w="19050"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lnSpc>
                <a:spcPct val="120000"/>
              </a:lnSpc>
              <a:spcBef>
                <a:spcPts val="0"/>
              </a:spcBef>
              <a:buSzPts val="1800"/>
              <a:buNone/>
            </a:pPr>
            <a:r>
              <a:rPr lang="en-US" sz="1800" dirty="0">
                <a:solidFill>
                  <a:srgbClr val="2976B6"/>
                </a:solidFill>
                <a:cs typeface="Arial" panose="020B0604020202020204" pitchFamily="34" charset="0"/>
              </a:rPr>
              <a:t>Visual context has significantly improved the performance!</a:t>
            </a:r>
          </a:p>
        </p:txBody>
      </p:sp>
      <p:pic>
        <p:nvPicPr>
          <p:cNvPr id="1128" name="Graphic 1127" descr="Right pointing backhand index with solid fill">
            <a:extLst>
              <a:ext uri="{FF2B5EF4-FFF2-40B4-BE49-F238E27FC236}">
                <a16:creationId xmlns:a16="http://schemas.microsoft.com/office/drawing/2014/main" id="{E3EBA127-0831-7FA3-343C-1F4E681F806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42172103" y="18792573"/>
            <a:ext cx="519629" cy="5196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</TotalTime>
  <Words>431</Words>
  <Application>Microsoft Macintosh PowerPoint</Application>
  <PresentationFormat>Custom</PresentationFormat>
  <Paragraphs>58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Times New Roman</vt:lpstr>
      <vt:lpstr>Wingdings</vt:lpstr>
      <vt:lpstr>Office Theme</vt:lpstr>
      <vt:lpstr>PowerPoint Presentation</vt:lpstr>
    </vt:vector>
  </TitlesOfParts>
  <Company>Univ. of Colorado at Colorado Springs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subject/>
  <dc:creator>Terry Boult</dc:creator>
  <dc:description/>
  <cp:lastModifiedBy>Fan, Heng</cp:lastModifiedBy>
  <cp:revision>66</cp:revision>
  <dcterms:created xsi:type="dcterms:W3CDTF">2014-05-29T01:41:03Z</dcterms:created>
  <dcterms:modified xsi:type="dcterms:W3CDTF">2024-05-30T02:41:01Z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Univ. of Colorado at Colorado Springs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</vt:i4>
  </property>
</Properties>
</file>